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4" r:id="rId6"/>
    <p:sldId id="268" r:id="rId7"/>
    <p:sldId id="306" r:id="rId8"/>
    <p:sldId id="307" r:id="rId9"/>
    <p:sldId id="260" r:id="rId10"/>
    <p:sldId id="290" r:id="rId11"/>
    <p:sldId id="304" r:id="rId12"/>
    <p:sldId id="303" r:id="rId13"/>
    <p:sldId id="289" r:id="rId14"/>
    <p:sldId id="261" r:id="rId15"/>
    <p:sldId id="279" r:id="rId16"/>
    <p:sldId id="295" r:id="rId17"/>
    <p:sldId id="297" r:id="rId18"/>
    <p:sldId id="298" r:id="rId19"/>
    <p:sldId id="291" r:id="rId20"/>
    <p:sldId id="299" r:id="rId21"/>
    <p:sldId id="287" r:id="rId22"/>
    <p:sldId id="294" r:id="rId23"/>
    <p:sldId id="280" r:id="rId24"/>
    <p:sldId id="269" r:id="rId25"/>
    <p:sldId id="262" r:id="rId26"/>
    <p:sldId id="281" r:id="rId27"/>
    <p:sldId id="282" r:id="rId28"/>
    <p:sldId id="283" r:id="rId29"/>
    <p:sldId id="272" r:id="rId30"/>
    <p:sldId id="288" r:id="rId31"/>
    <p:sldId id="300" r:id="rId32"/>
    <p:sldId id="301" r:id="rId33"/>
    <p:sldId id="273" r:id="rId34"/>
    <p:sldId id="274" r:id="rId35"/>
    <p:sldId id="308" r:id="rId36"/>
    <p:sldId id="309" r:id="rId37"/>
    <p:sldId id="310" r:id="rId38"/>
    <p:sldId id="311" r:id="rId39"/>
    <p:sldId id="312" r:id="rId40"/>
    <p:sldId id="313" r:id="rId41"/>
  </p:sldIdLst>
  <p:sldSz cx="9144000" cy="6858000" type="screen4x3"/>
  <p:notesSz cx="6858000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4684" autoAdjust="0"/>
  </p:normalViewPr>
  <p:slideViewPr>
    <p:cSldViewPr>
      <p:cViewPr varScale="1">
        <p:scale>
          <a:sx n="72" d="100"/>
          <a:sy n="72" d="100"/>
        </p:scale>
        <p:origin x="12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C04-7683-432E-888F-E30F39861CC8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93EE-ED16-465A-8EB6-300741FD9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C04-7683-432E-888F-E30F39861CC8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93EE-ED16-465A-8EB6-300741FD9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C04-7683-432E-888F-E30F39861CC8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93EE-ED16-465A-8EB6-300741FD9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C04-7683-432E-888F-E30F39861CC8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93EE-ED16-465A-8EB6-300741FD9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C04-7683-432E-888F-E30F39861CC8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93EE-ED16-465A-8EB6-300741FD9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C04-7683-432E-888F-E30F39861CC8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93EE-ED16-465A-8EB6-300741FD9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C04-7683-432E-888F-E30F39861CC8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93EE-ED16-465A-8EB6-300741FD9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C04-7683-432E-888F-E30F39861CC8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93EE-ED16-465A-8EB6-300741FD9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C04-7683-432E-888F-E30F39861CC8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93EE-ED16-465A-8EB6-300741FD9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C04-7683-432E-888F-E30F39861CC8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93EE-ED16-465A-8EB6-300741FD9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C04-7683-432E-888F-E30F39861CC8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57793EE-ED16-465A-8EB6-300741FD95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0CB4C04-7683-432E-888F-E30F39861CC8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57793EE-ED16-465A-8EB6-300741FD95D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293096"/>
            <a:ext cx="7851648" cy="1914540"/>
          </a:xfrm>
          <a:scene3d>
            <a:camera prst="orthographicFront"/>
            <a:lightRig rig="freezing" dir="t">
              <a:rot lat="0" lon="0" rev="5640000"/>
            </a:lightRig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+mn-lt"/>
              </a:rPr>
              <a:t>Торговый Центр </a:t>
            </a:r>
            <a:br>
              <a:rPr lang="ru-RU" sz="4800" dirty="0" smtClean="0">
                <a:solidFill>
                  <a:schemeClr val="bg1"/>
                </a:solidFill>
                <a:latin typeface="+mn-lt"/>
              </a:rPr>
            </a:br>
            <a:r>
              <a:rPr lang="ru-RU" sz="4800" dirty="0" smtClean="0">
                <a:solidFill>
                  <a:schemeClr val="bg1"/>
                </a:solidFill>
                <a:latin typeface="+mn-lt"/>
              </a:rPr>
              <a:t>по ул. Петухова в Кировском районе города 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Новосибирска</a:t>
            </a:r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Рисунок 4" descr="б.jpg"/>
          <p:cNvPicPr>
            <a:picLocks noChangeAspect="1"/>
          </p:cNvPicPr>
          <p:nvPr/>
        </p:nvPicPr>
        <p:blipFill>
          <a:blip r:embed="rId2" cstate="print"/>
          <a:srcRect t="23280" b="13154"/>
          <a:stretch>
            <a:fillRect/>
          </a:stretch>
        </p:blipFill>
        <p:spPr>
          <a:xfrm>
            <a:off x="1285852" y="928670"/>
            <a:ext cx="6143668" cy="29289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085184"/>
            <a:ext cx="8190461" cy="11610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1052736"/>
            <a:ext cx="835292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39552" y="764704"/>
            <a:ext cx="828092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На первом этаже левой боковой части здания запроектирована встроенная автостоянка на 34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машино-места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 выделенная в самостоятельный пожарный отсек противопожарными стенами и перекрытиями I типа,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электрощитовая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с  отдельным входом с улицы. В цокольном этаже правой боковой части здания располагаются торговые помещения. На  втором, третьем и четвертом этажах боковых частей здания располагаются торговые помещения. Эвакуация из помещений магазина, расположенных на втором, третьем и четвертом этажах предусмотрена в лестничные клетки, имеющие выход непосредственно на улицу. Загрузка магазинов второго, третьего и четвертого этажей предусмотрена при помощи двух грузовых лифтов, расположенных в лифтовых шахтах в торцах боковых частей здания. Места загрузки оборудованы наружными рампами, загрузочными тамбурами в уровне первого этажа и поэтажными лифтовыми холлами. Вертикальное передвижение покупателей по этажам магазина предусмотрено при помощи пассажирского панорамного и двух грузопассажирских лифтов, по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траволаторам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экскалаторам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 располагаемым в центральной части здания.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   Наружные стены  запроектированы двух типов. Первый тип – трехслойные самонесущие из монолитного железобетона, утепленные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экструзионным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пенополистиролом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«ПЕНОПЛЭКС» толщиной 100 мм, с наружным отделочным слоем из бетонной штукатурки по металлической сетке. Второй тип – навесные из панелей типа «СЭНДВИЧ». Витражи с каркасом из анодированного алюминия с заполнением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трехкамерными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стеклопакетами. Окна пластиковые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кашированные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с заполнением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трехкамерными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стеклопакетами.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1052736"/>
            <a:ext cx="835292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052736"/>
            <a:ext cx="83529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Инженерные системы</a:t>
            </a:r>
          </a:p>
          <a:p>
            <a:endParaRPr lang="ru-RU" sz="1400" dirty="0" smtClean="0"/>
          </a:p>
          <a:p>
            <a:r>
              <a:rPr lang="ru-RU" sz="1400" b="1" dirty="0" smtClean="0"/>
              <a:t>Холодоснабжение:</a:t>
            </a:r>
            <a:r>
              <a:rPr lang="ru-RU" sz="1400" dirty="0" smtClean="0"/>
              <a:t> центральное, современные тепловые насосы и градирни </a:t>
            </a:r>
            <a:br>
              <a:rPr lang="ru-RU" sz="1400" dirty="0" smtClean="0"/>
            </a:br>
            <a:r>
              <a:rPr lang="ru-RU" sz="1400" b="1" dirty="0" smtClean="0"/>
              <a:t>Вентиляция</a:t>
            </a:r>
            <a:r>
              <a:rPr lang="ru-RU" sz="1400" dirty="0" smtClean="0"/>
              <a:t>:  современные приточно-вытяжные установки </a:t>
            </a:r>
            <a:br>
              <a:rPr lang="ru-RU" sz="1400" dirty="0" smtClean="0"/>
            </a:br>
            <a:r>
              <a:rPr lang="ru-RU" sz="1400" b="1" dirty="0" smtClean="0"/>
              <a:t>Водоснабжение</a:t>
            </a:r>
            <a:r>
              <a:rPr lang="ru-RU" sz="1400" dirty="0" smtClean="0"/>
              <a:t>:  центральное водоснабжение, центральная канализация.</a:t>
            </a:r>
          </a:p>
          <a:p>
            <a:r>
              <a:rPr lang="ru-RU" sz="1400" b="1" dirty="0" smtClean="0"/>
              <a:t>Отопление:</a:t>
            </a:r>
            <a:r>
              <a:rPr lang="ru-RU" sz="1400" dirty="0" smtClean="0"/>
              <a:t> встроенная газовая котельная мощностью 2,1 Гкал</a:t>
            </a:r>
          </a:p>
          <a:p>
            <a:r>
              <a:rPr lang="ru-RU" sz="1400" b="1" dirty="0" smtClean="0"/>
              <a:t>Телекоммуникации</a:t>
            </a:r>
            <a:endParaRPr lang="ru-RU" sz="1400" dirty="0" smtClean="0"/>
          </a:p>
          <a:p>
            <a:r>
              <a:rPr lang="ru-RU" sz="1400" dirty="0" smtClean="0"/>
              <a:t>Телефонная станция.</a:t>
            </a:r>
            <a:br>
              <a:rPr lang="ru-RU" sz="1400" dirty="0" smtClean="0"/>
            </a:br>
            <a:r>
              <a:rPr lang="ru-RU" sz="1400" dirty="0" smtClean="0"/>
              <a:t>Не менее 2 –</a:t>
            </a:r>
            <a:r>
              <a:rPr lang="ru-RU" sz="1400" dirty="0" err="1" smtClean="0"/>
              <a:t>х</a:t>
            </a:r>
            <a:r>
              <a:rPr lang="ru-RU" sz="1400" dirty="0" smtClean="0"/>
              <a:t> </a:t>
            </a:r>
            <a:r>
              <a:rPr lang="ru-RU" sz="1400" dirty="0" err="1" smtClean="0"/>
              <a:t>интернет-провайдеров</a:t>
            </a:r>
            <a:r>
              <a:rPr lang="ru-RU" sz="1400" dirty="0" smtClean="0"/>
              <a:t>.</a:t>
            </a:r>
          </a:p>
          <a:p>
            <a:r>
              <a:rPr lang="ru-RU" sz="1400" b="1" dirty="0" smtClean="0"/>
              <a:t>Электроснабжение</a:t>
            </a:r>
            <a:endParaRPr lang="ru-RU" sz="1400" dirty="0" smtClean="0"/>
          </a:p>
          <a:p>
            <a:r>
              <a:rPr lang="ru-RU" sz="1400" dirty="0" smtClean="0"/>
              <a:t>Электроснабжение по 2-й категории.</a:t>
            </a:r>
            <a:br>
              <a:rPr lang="ru-RU" sz="1400" dirty="0" smtClean="0"/>
            </a:br>
            <a:r>
              <a:rPr lang="ru-RU" sz="1400" dirty="0" smtClean="0"/>
              <a:t>Разрешенная мощность - 600 кВт.</a:t>
            </a:r>
            <a:br>
              <a:rPr lang="ru-RU" sz="1400" dirty="0" smtClean="0"/>
            </a:br>
            <a:r>
              <a:rPr lang="ru-RU" sz="1400" dirty="0" smtClean="0"/>
              <a:t>Напряжение сети - 380/220 Вт.</a:t>
            </a:r>
          </a:p>
          <a:p>
            <a:r>
              <a:rPr lang="ru-RU" sz="1400" dirty="0" smtClean="0"/>
              <a:t>Энергосберегающие технологии в освещении</a:t>
            </a:r>
          </a:p>
          <a:p>
            <a:r>
              <a:rPr lang="ru-RU" sz="1400" b="1" dirty="0" smtClean="0"/>
              <a:t>Лифты, эскалаторы</a:t>
            </a:r>
            <a:endParaRPr lang="ru-RU" sz="1400" dirty="0" smtClean="0"/>
          </a:p>
          <a:p>
            <a:r>
              <a:rPr lang="ru-RU" sz="1400" dirty="0" smtClean="0"/>
              <a:t>3 лифта фирмы «KONE», из них один панорамный.</a:t>
            </a:r>
            <a:br>
              <a:rPr lang="ru-RU" sz="1400" dirty="0" smtClean="0"/>
            </a:br>
            <a:r>
              <a:rPr lang="ru-RU" sz="1400" dirty="0" smtClean="0"/>
              <a:t>4 лифта ОАО «</a:t>
            </a:r>
            <a:r>
              <a:rPr lang="ru-RU" sz="1400" dirty="0" err="1" smtClean="0"/>
              <a:t>Щербинский</a:t>
            </a:r>
            <a:r>
              <a:rPr lang="ru-RU" sz="1400" dirty="0" smtClean="0"/>
              <a:t> лифтовый завод», два из них </a:t>
            </a:r>
          </a:p>
          <a:p>
            <a:r>
              <a:rPr lang="ru-RU" sz="1400" dirty="0" smtClean="0"/>
              <a:t>грузовые  </a:t>
            </a:r>
            <a:r>
              <a:rPr lang="ru-RU" sz="1400" dirty="0" err="1" smtClean="0"/>
              <a:t>г\п</a:t>
            </a:r>
            <a:r>
              <a:rPr lang="ru-RU" sz="1400" dirty="0" smtClean="0"/>
              <a:t> 1.5 </a:t>
            </a:r>
            <a:r>
              <a:rPr lang="ru-RU" sz="1400" dirty="0" err="1" smtClean="0"/>
              <a:t>тн</a:t>
            </a:r>
            <a:r>
              <a:rPr lang="ru-RU" sz="1400" dirty="0" smtClean="0"/>
              <a:t>.</a:t>
            </a:r>
            <a:br>
              <a:rPr lang="ru-RU" sz="1400" dirty="0" smtClean="0"/>
            </a:br>
            <a:r>
              <a:rPr lang="ru-RU" sz="1400" dirty="0" smtClean="0"/>
              <a:t>6 эскалаторов фирмы «SIGMA», 2 </a:t>
            </a:r>
            <a:r>
              <a:rPr lang="ru-RU" sz="1400" dirty="0" err="1" smtClean="0"/>
              <a:t>траволатора</a:t>
            </a:r>
            <a:endParaRPr lang="ru-RU" sz="1400" dirty="0" smtClean="0"/>
          </a:p>
          <a:p>
            <a:r>
              <a:rPr lang="ru-RU" sz="1400" b="1" dirty="0" smtClean="0"/>
              <a:t>Безопасность</a:t>
            </a:r>
            <a:endParaRPr lang="ru-RU" sz="1400" dirty="0" smtClean="0"/>
          </a:p>
          <a:p>
            <a:r>
              <a:rPr lang="ru-RU" sz="1400" dirty="0" smtClean="0"/>
              <a:t>Автоматическая </a:t>
            </a:r>
            <a:r>
              <a:rPr lang="ru-RU" sz="1400" dirty="0" err="1" smtClean="0"/>
              <a:t>спринклерная</a:t>
            </a:r>
            <a:r>
              <a:rPr lang="ru-RU" sz="1400" dirty="0" smtClean="0"/>
              <a:t> система пожаротушения полного цикла, пожарная сигнализация, система речевого оповещения, система </a:t>
            </a:r>
            <a:r>
              <a:rPr lang="ru-RU" sz="1400" dirty="0" err="1" smtClean="0"/>
              <a:t>дымоудаления</a:t>
            </a:r>
            <a:r>
              <a:rPr lang="ru-RU" sz="1400" dirty="0" smtClean="0"/>
              <a:t>, </a:t>
            </a:r>
            <a:r>
              <a:rPr lang="ru-RU" sz="1400" dirty="0" err="1" smtClean="0"/>
              <a:t>система</a:t>
            </a:r>
            <a:r>
              <a:rPr lang="ru-RU" sz="1400" dirty="0" smtClean="0"/>
              <a:t> подпора воздуха.</a:t>
            </a:r>
            <a:br>
              <a:rPr lang="ru-RU" sz="1400" dirty="0" smtClean="0"/>
            </a:br>
            <a:r>
              <a:rPr lang="ru-RU" sz="1400" dirty="0" smtClean="0"/>
              <a:t>Система контроля и управления доступом, охранная сигнализация.</a:t>
            </a:r>
          </a:p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492896"/>
            <a:ext cx="2619747" cy="268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Алексей\Desktop\Рабочий стол\Петухова\999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536" y="4077072"/>
            <a:ext cx="3360374" cy="2520280"/>
          </a:xfrm>
          <a:prstGeom prst="rect">
            <a:avLst/>
          </a:prstGeom>
          <a:noFill/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611560" y="873006"/>
            <a:ext cx="828092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Основой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эстетической составляющей здания является атриум.  Атриум создает эстетически выразительный архитектурный объем, делает помещение более легким и воздушным. Прозрачный купол добавляет дневного света и даже снижает расходы на освещение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Основой его композиции является панорамный лифт. Атриум направляет потоки посетителей, являясь одной из основных транспортных артерий комплекса: именно здесь сосредоточены эскалаторы, соединяющие все уровни здания. </a:t>
            </a:r>
            <a:r>
              <a:rPr lang="ru-RU" sz="1400" dirty="0" smtClean="0">
                <a:ea typeface="Times New Roman" pitchFamily="18" charset="0"/>
                <a:cs typeface="Arial" pitchFamily="34" charset="0"/>
              </a:rPr>
              <a:t>Атриум выполняет три функции: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ea typeface="Times New Roman" pitchFamily="18" charset="0"/>
                <a:cs typeface="Arial" pitchFamily="34" charset="0"/>
              </a:rPr>
              <a:t>1-  </a:t>
            </a:r>
            <a:r>
              <a:rPr lang="ru-RU" sz="1400" dirty="0" err="1" smtClean="0">
                <a:ea typeface="Times New Roman" pitchFamily="18" charset="0"/>
                <a:cs typeface="Arial" pitchFamily="34" charset="0"/>
              </a:rPr>
              <a:t>досуговая</a:t>
            </a:r>
            <a:r>
              <a:rPr lang="ru-RU" sz="1400" dirty="0" smtClean="0">
                <a:ea typeface="Times New Roman" pitchFamily="18" charset="0"/>
                <a:cs typeface="Arial" pitchFamily="34" charset="0"/>
              </a:rPr>
              <a:t> ; В этой зоне  размещаются </a:t>
            </a:r>
            <a:r>
              <a:rPr lang="ru-RU" sz="1400" dirty="0" err="1" smtClean="0">
                <a:ea typeface="Times New Roman" pitchFamily="18" charset="0"/>
                <a:cs typeface="Arial" pitchFamily="34" charset="0"/>
              </a:rPr>
              <a:t>подиумные</a:t>
            </a:r>
            <a:r>
              <a:rPr lang="ru-RU" sz="1400" dirty="0" smtClean="0">
                <a:ea typeface="Times New Roman" pitchFamily="18" charset="0"/>
                <a:cs typeface="Arial" pitchFamily="34" charset="0"/>
              </a:rPr>
              <a:t> конструкции для демонстрации различных коллекций и крупных </a:t>
            </a:r>
            <a:r>
              <a:rPr lang="ru-RU" sz="1400" dirty="0" err="1" smtClean="0">
                <a:ea typeface="Times New Roman" pitchFamily="18" charset="0"/>
                <a:cs typeface="Arial" pitchFamily="34" charset="0"/>
              </a:rPr>
              <a:t>промоакций</a:t>
            </a:r>
            <a:r>
              <a:rPr lang="ru-RU" sz="1400" dirty="0" smtClean="0">
                <a:ea typeface="Times New Roman" pitchFamily="18" charset="0"/>
                <a:cs typeface="Arial" pitchFamily="34" charset="0"/>
              </a:rPr>
              <a:t>, небольшие площадки для размещения малых архитектурных форм и нестандартных рекламных носителей, которые помимо своего прямого назначения несут и дизайнерскую функцию.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Второе назначение </a:t>
            </a:r>
            <a:r>
              <a:rPr lang="ru-RU" sz="1400" dirty="0" err="1" smtClean="0">
                <a:ea typeface="Times New Roman" pitchFamily="18" charset="0"/>
                <a:cs typeface="Times New Roman" pitchFamily="18" charset="0"/>
              </a:rPr>
              <a:t>атриумной</a:t>
            </a: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 зоны - </a:t>
            </a:r>
            <a:r>
              <a:rPr lang="ru-RU" sz="1400" b="1" dirty="0" smtClean="0">
                <a:ea typeface="Times New Roman" pitchFamily="18" charset="0"/>
                <a:cs typeface="Times New Roman" pitchFamily="18" charset="0"/>
              </a:rPr>
              <a:t>коммерческое. Здесь можно  расположить кофейни, кафе и зоны магазинов импульсной покупки. Среди других возможностей использования этого пространства - организация прогулочной зоны для </a:t>
            </a: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покупателей с фонтанами и скамейками. </a:t>
            </a:r>
            <a:endParaRPr lang="ru-RU" sz="1400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851920" y="4077072"/>
            <a:ext cx="504056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И, наконец, третья функция - техническая, то есть информация и навигация.  Атриум для покупателей и компас, и гид одновременно. Логично, что именно здесь находятся информационные стойки или столы, основные навигационные носители, то есть атриум выполняет роль "разводки" стрелочных навигаторов. Здесь же устанавливаются и различные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холдеры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с раздаточной печатной продукцией - каталогами, журналами и путеводителями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7960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Рыночное позиционирование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NSK-tor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5488" y="1628800"/>
            <a:ext cx="2960524" cy="267304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347864" y="1484784"/>
            <a:ext cx="554461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Торговый центр позиционируется как специализированный торговый центр окружного масштаба,  специализирующийся на товарах для дома, отдыха и спорта, а также продаже стоковых товаров.</a:t>
            </a:r>
          </a:p>
          <a:p>
            <a:pPr algn="just"/>
            <a:r>
              <a:rPr lang="ru-RU" sz="1400" dirty="0" smtClean="0"/>
              <a:t>Нынешние ТЦ ориентированы в основном на продажу одежды: галереи одежды, обуви и аксессуаров составляют "ядро" любого ТЦ</a:t>
            </a:r>
          </a:p>
          <a:p>
            <a:pPr algn="just"/>
            <a:r>
              <a:rPr lang="ru-RU" sz="1400" dirty="0" smtClean="0"/>
              <a:t>А все, что связано с обустройством дома, сейчас существует далеко не в самых современных формах, поэтому мы разработали концепцию специализированного ТЦ, где под одной крышей собраны магазины, предоставляющие максимально широкий и одновременно глубокий ассортимент товаров для ремонта и обустройства дома, а также товаров для отдыха и спорта".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437112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Возможными  якорными арендаторами станут супермаркет бытовой техники, универсальный магазин отделочных материалов, центр встроенной техники, интерьерный супермаркет, инжиниринговый супермаркет, супермаркет спортивных товаров. Собранные под одной крышей в специализированном торговом центре арендаторы выигрывают за счет перекрестных целевых покупок. В ТЦ будет вся традиционная инфраструктура торговых центров: зоны рекреации, гардероб, детская комната, несколько кафе. Помимо обычного набора услуг для покупателей ТЦ , зона последнего этажа отведена под зону специализированных услуг. Это салоны красоты, залы для фитнеса, маникюрные салоны, ателье, службы быта, оптика, химчистка — все, что необходимо женщинам и практически не представлено на </a:t>
            </a:r>
            <a:r>
              <a:rPr lang="ru-RU" sz="1400" dirty="0" err="1" smtClean="0"/>
              <a:t>Затулинском</a:t>
            </a:r>
            <a:r>
              <a:rPr lang="ru-RU" sz="1400" dirty="0" smtClean="0"/>
              <a:t> </a:t>
            </a:r>
            <a:r>
              <a:rPr lang="ru-RU" sz="1400" dirty="0" err="1" smtClean="0"/>
              <a:t>жилмасиве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960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Ситуационный план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Ситуационная схем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8134" y="1357298"/>
            <a:ext cx="7547731" cy="492922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143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Анализ местоположения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496" y="1214422"/>
            <a:ext cx="492922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Торговый комплекс расположен на участке более 0.7 </a:t>
            </a:r>
            <a:r>
              <a:rPr lang="ru-RU" sz="1400" b="1" dirty="0" smtClean="0"/>
              <a:t>га</a:t>
            </a:r>
            <a:r>
              <a:rPr lang="ru-RU" sz="1400" dirty="0" smtClean="0"/>
              <a:t> в деловом ядре Кировского сектора Новосибирска — в месте концентрации административной, промышленной, торговой и жилой застройки.</a:t>
            </a:r>
            <a:r>
              <a:rPr lang="ru-RU" sz="1400" b="1" dirty="0" smtClean="0"/>
              <a:t>    Улица Петухова</a:t>
            </a:r>
            <a:r>
              <a:rPr lang="ru-RU" sz="1400" dirty="0" smtClean="0"/>
              <a:t> является одной из важнейших объездных магистралей столицы Сибири, ее важнейшим </a:t>
            </a:r>
            <a:r>
              <a:rPr lang="ru-RU" sz="1400" dirty="0" err="1" smtClean="0"/>
              <a:t>мультимодальным</a:t>
            </a:r>
            <a:r>
              <a:rPr lang="ru-RU" sz="1400" dirty="0" smtClean="0"/>
              <a:t> транспортным узлом, «южными воротами» города: - через ее автотранспортный коридор проходят грузопотоки южного и западного направления, следующие из Казахстана, Таджикистана, Узбекистана, Киргизии, Китая, Монголии, а также с федеральных трасс М-51 (Челябинск, Омск), М-52 (Алтайский край), К-17р (</a:t>
            </a:r>
            <a:r>
              <a:rPr lang="ru-RU" sz="1400" dirty="0" err="1" smtClean="0"/>
              <a:t>Камень-на-Оби</a:t>
            </a:r>
            <a:r>
              <a:rPr lang="ru-RU" sz="1400" dirty="0" smtClean="0"/>
              <a:t>);она обслуживает все виды внутригородского наземного общественного, грузового и личного транспорта, а также транзит автомобильного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653136"/>
            <a:ext cx="86439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транспорта из ближайших городов- спутников Толмачево, Обь, </a:t>
            </a:r>
            <a:r>
              <a:rPr lang="ru-RU" sz="1400" dirty="0" err="1" smtClean="0"/>
              <a:t>Краснообск</a:t>
            </a:r>
            <a:r>
              <a:rPr lang="ru-RU" sz="1400" dirty="0" smtClean="0"/>
              <a:t>, Бердск, поселков Ордынское, Верх-Тула, Ярково;</a:t>
            </a:r>
          </a:p>
          <a:p>
            <a:pPr algn="just"/>
            <a:r>
              <a:rPr lang="ru-RU" sz="1400" dirty="0" smtClean="0"/>
              <a:t>Территория, на которой расположен торговый центр, окружена крупнейшими жилыми массивами Левобережья, — </a:t>
            </a:r>
            <a:r>
              <a:rPr lang="ru-RU" sz="1400" dirty="0" err="1" smtClean="0"/>
              <a:t>Затулинским</a:t>
            </a:r>
            <a:r>
              <a:rPr lang="ru-RU" sz="1400" dirty="0" smtClean="0"/>
              <a:t>(население 100тыс.чел., </a:t>
            </a:r>
            <a:r>
              <a:rPr lang="ru-RU" sz="1400" dirty="0" err="1" smtClean="0"/>
              <a:t>Северо-Чемским</a:t>
            </a:r>
            <a:r>
              <a:rPr lang="ru-RU" sz="1400" dirty="0" smtClean="0"/>
              <a:t>(60 тыс.чел)  и Юго-Западным — и в настоящее время идет строительство еще трех новых селитебных секторов: </a:t>
            </a:r>
            <a:r>
              <a:rPr lang="ru-RU" sz="1400" dirty="0" err="1" smtClean="0"/>
              <a:t>Акатуйского</a:t>
            </a:r>
            <a:r>
              <a:rPr lang="ru-RU" sz="1400" dirty="0" smtClean="0"/>
              <a:t> (120 тыс. кв.м.), </a:t>
            </a:r>
            <a:r>
              <a:rPr lang="ru-RU" sz="1400" dirty="0" err="1" smtClean="0"/>
              <a:t>Южно-Чемского</a:t>
            </a:r>
            <a:r>
              <a:rPr lang="ru-RU" sz="1400" dirty="0" smtClean="0"/>
              <a:t> (335 тыс.кв.м.), новой очереди </a:t>
            </a:r>
            <a:r>
              <a:rPr lang="ru-RU" sz="1400" dirty="0" err="1" smtClean="0"/>
              <a:t>Затулинского</a:t>
            </a:r>
            <a:r>
              <a:rPr lang="ru-RU" sz="1400" dirty="0" smtClean="0"/>
              <a:t> (110 тыс. кв.м) и </a:t>
            </a:r>
            <a:r>
              <a:rPr lang="ru-RU" sz="1400" dirty="0" err="1" smtClean="0"/>
              <a:t>Северо-Чемского</a:t>
            </a:r>
            <a:r>
              <a:rPr lang="ru-RU" sz="1400" dirty="0" smtClean="0"/>
              <a:t> (60 тыс.кв.м). Данная территория имеет огромный потенциал для развития, так как согласно новому градостроительному плану в ближайшее время недалеко от улицы Петухова будут построены два новых транспортных моста, — </a:t>
            </a:r>
            <a:r>
              <a:rPr lang="ru-RU" sz="1400" dirty="0" err="1" smtClean="0"/>
              <a:t>Оловозаводский</a:t>
            </a:r>
            <a:r>
              <a:rPr lang="ru-RU" sz="1400" dirty="0" smtClean="0"/>
              <a:t> и </a:t>
            </a:r>
            <a:r>
              <a:rPr lang="ru-RU" sz="1400" dirty="0" err="1" smtClean="0"/>
              <a:t>Матвеевский</a:t>
            </a:r>
            <a:r>
              <a:rPr lang="ru-RU" sz="1400" dirty="0" smtClean="0"/>
              <a:t>, </a:t>
            </a:r>
            <a:endParaRPr lang="ru-RU" sz="1400" dirty="0"/>
          </a:p>
        </p:txBody>
      </p:sp>
      <p:pic>
        <p:nvPicPr>
          <p:cNvPr id="2050" name="Picture 2" descr="C:\Users\Александр\Desktop\4980_39b.jpg"/>
          <p:cNvPicPr>
            <a:picLocks noChangeAspect="1" noChangeArrowheads="1"/>
          </p:cNvPicPr>
          <p:nvPr/>
        </p:nvPicPr>
        <p:blipFill>
          <a:blip r:embed="rId2" cstate="print"/>
          <a:srcRect l="8583" r="13292"/>
          <a:stretch>
            <a:fillRect/>
          </a:stretch>
        </p:blipFill>
        <p:spPr bwMode="auto">
          <a:xfrm>
            <a:off x="395536" y="1340768"/>
            <a:ext cx="360040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717032"/>
            <a:ext cx="84969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через улицу Станиславского.</a:t>
            </a:r>
          </a:p>
          <a:p>
            <a:pPr algn="just"/>
            <a:r>
              <a:rPr lang="ru-RU" sz="1400" dirty="0" smtClean="0"/>
              <a:t>На соседнем участке строится гипермаркет «Лента», сдача которого запланирована на конец 2011 года. </a:t>
            </a:r>
          </a:p>
          <a:p>
            <a:pPr algn="just"/>
            <a:r>
              <a:rPr lang="ru-RU" sz="1400" dirty="0" smtClean="0"/>
              <a:t>Градостроительным планом предусмотрена </a:t>
            </a:r>
            <a:r>
              <a:rPr lang="ru-RU" sz="1400" b="1" dirty="0" smtClean="0"/>
              <a:t>полная реконструкция ул. Петухова</a:t>
            </a:r>
            <a:r>
              <a:rPr lang="ru-RU" sz="1400" dirty="0" smtClean="0"/>
              <a:t>, продолжение улицы Станиславского до пересечения с Петухова и далее до Южного обхода федеральных трасс, а также строительство Кировского (</a:t>
            </a:r>
            <a:r>
              <a:rPr lang="ru-RU" sz="1400" dirty="0" err="1" smtClean="0"/>
              <a:t>Оловозаводского</a:t>
            </a:r>
            <a:r>
              <a:rPr lang="ru-RU" sz="1400" dirty="0" smtClean="0"/>
              <a:t>) моста с многоуровневыми развязками на улицах Ватутина и Петухова, которое приведет к интенсивному освоению данных территорий и обеспечит активное включение расположенных на них новых градостроительных объектов в общегородские интеграционные связи, а также резко повысит капитализацию территории Кировского района. Уникальность и удобство транспортной доступности центра обуславливается не только перспективным развитием, но также </a:t>
            </a:r>
            <a:r>
              <a:rPr lang="ru-RU" sz="1400" b="1" dirty="0" smtClean="0"/>
              <a:t>существующими развитыми общественно-транспортными развязками.</a:t>
            </a:r>
            <a:endParaRPr lang="ru-RU" sz="1400" dirty="0"/>
          </a:p>
        </p:txBody>
      </p:sp>
      <p:pic>
        <p:nvPicPr>
          <p:cNvPr id="1026" name="Picture 2" descr="C:\Users\Александр\Desktop\Презентация Петухова\Посадка.jpg"/>
          <p:cNvPicPr>
            <a:picLocks noChangeAspect="1" noChangeArrowheads="1"/>
          </p:cNvPicPr>
          <p:nvPr/>
        </p:nvPicPr>
        <p:blipFill>
          <a:blip r:embed="rId2" cstate="print"/>
          <a:srcRect t="15696"/>
          <a:stretch>
            <a:fillRect/>
          </a:stretch>
        </p:blipFill>
        <p:spPr bwMode="auto">
          <a:xfrm>
            <a:off x="467544" y="1052736"/>
            <a:ext cx="5671099" cy="25922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56176" y="908720"/>
            <a:ext cx="273630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которые станут частью скоростных транспортных колец, связывающего все районы города и федеральные трассы — кроме того, в непосредственной близости пройдет Южный объезд федеральных трасс, с которым улица Петухова, с одной стороны, будет связана через транспортную развязку в районе </a:t>
            </a:r>
            <a:r>
              <a:rPr lang="ru-RU" sz="1400" dirty="0" err="1" smtClean="0"/>
              <a:t>Оловозаводского</a:t>
            </a:r>
            <a:r>
              <a:rPr lang="ru-RU" sz="1400" dirty="0" smtClean="0"/>
              <a:t> моста, а с другой стороны, </a:t>
            </a:r>
            <a:endParaRPr lang="ru-RU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960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Транспортная схема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357298"/>
            <a:ext cx="82868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 </a:t>
            </a:r>
            <a:r>
              <a:rPr lang="ru-RU" sz="1400" b="1" dirty="0" smtClean="0"/>
              <a:t>ул. Петухова</a:t>
            </a:r>
            <a:r>
              <a:rPr lang="ru-RU" sz="1400" dirty="0" smtClean="0"/>
              <a:t> обеспечивает скоростную транспортную связь с пригородными зонами массового отдыха населения, международным аэропортом, а также поселениями Новосибирской области — на Ордынское шоссе (дачи, пос. Верх-Тула, пос. Ярково), трассу К-17р (г. </a:t>
            </a:r>
            <a:r>
              <a:rPr lang="ru-RU" sz="1400" dirty="0" err="1" smtClean="0"/>
              <a:t>Камень-на-Оби</a:t>
            </a:r>
            <a:r>
              <a:rPr lang="ru-RU" sz="1400" dirty="0" smtClean="0"/>
              <a:t>), </a:t>
            </a:r>
            <a:r>
              <a:rPr lang="ru-RU" sz="1400" dirty="0" err="1" smtClean="0"/>
              <a:t>Толмачевское</a:t>
            </a:r>
            <a:r>
              <a:rPr lang="ru-RU" sz="1400" dirty="0" smtClean="0"/>
              <a:t> шоссе (г. Обь, а/</a:t>
            </a:r>
            <a:r>
              <a:rPr lang="ru-RU" sz="1400" dirty="0" err="1" smtClean="0"/>
              <a:t>п</a:t>
            </a:r>
            <a:r>
              <a:rPr lang="ru-RU" sz="1400" dirty="0" smtClean="0"/>
              <a:t> «Толмачево»), трасса М-51 (Омск, Челябинск), Советское и </a:t>
            </a:r>
            <a:r>
              <a:rPr lang="ru-RU" sz="1400" dirty="0" err="1" smtClean="0"/>
              <a:t>Бердское</a:t>
            </a:r>
            <a:r>
              <a:rPr lang="ru-RU" sz="1400" dirty="0" smtClean="0"/>
              <a:t> шоссе (пос. </a:t>
            </a:r>
            <a:r>
              <a:rPr lang="ru-RU" sz="1400" dirty="0" err="1" smtClean="0"/>
              <a:t>Краснообск</a:t>
            </a:r>
            <a:r>
              <a:rPr lang="ru-RU" sz="1400" dirty="0" smtClean="0"/>
              <a:t>, Академгородок, г. Бердск), трасса М-52 (Алтайский край);</a:t>
            </a:r>
          </a:p>
          <a:p>
            <a:pPr algn="just"/>
            <a:r>
              <a:rPr lang="ru-RU" sz="1400" dirty="0" smtClean="0"/>
              <a:t>в 10 км от торгового центра расположена крупнейшая в Новосибирске </a:t>
            </a:r>
            <a:r>
              <a:rPr lang="ru-RU" sz="1400" b="1" dirty="0" smtClean="0"/>
              <a:t>контейнерная станция «</a:t>
            </a:r>
            <a:r>
              <a:rPr lang="ru-RU" sz="1400" b="1" dirty="0" err="1" smtClean="0"/>
              <a:t>Клещиха</a:t>
            </a:r>
            <a:r>
              <a:rPr lang="ru-RU" sz="1400" b="1" dirty="0" smtClean="0"/>
              <a:t>»</a:t>
            </a:r>
            <a:r>
              <a:rPr lang="ru-RU" sz="1400" dirty="0" smtClean="0"/>
              <a:t> </a:t>
            </a:r>
            <a:r>
              <a:rPr lang="ru-RU" sz="1400" dirty="0" err="1" smtClean="0"/>
              <a:t>Западно-Сибирской</a:t>
            </a:r>
            <a:r>
              <a:rPr lang="ru-RU" sz="1400" dirty="0" smtClean="0"/>
              <a:t> железной дороги; 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3568" y="3068960"/>
          <a:ext cx="8001056" cy="3161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28"/>
                <a:gridCol w="4000528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Calibri"/>
                          <a:ea typeface="Calibri"/>
                          <a:cs typeface="Times New Roman"/>
                        </a:rPr>
                        <a:t>Наименование городского объекта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Calibri"/>
                          <a:ea typeface="Calibri"/>
                          <a:cs typeface="Times New Roman"/>
                        </a:rPr>
                        <a:t>Время следования по городу до </a:t>
                      </a:r>
                      <a:r>
                        <a:rPr lang="ru-RU" sz="1100" b="1" dirty="0" smtClean="0">
                          <a:latin typeface="Calibri"/>
                          <a:ea typeface="Calibri"/>
                          <a:cs typeface="Times New Roman"/>
                        </a:rPr>
                        <a:t>торгового центра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100" b="1" dirty="0">
                          <a:latin typeface="Calibri"/>
                          <a:ea typeface="Calibri"/>
                          <a:cs typeface="Times New Roman"/>
                        </a:rPr>
                        <a:t>при скорости 40-45 км/ час), минуты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Межрегиональный рынок автомобильной торговли «Столица»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5 </a:t>
                      </a: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Площадь Карла Маркса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10-15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Аэропорт «Толмачево»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15-20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Трасса М-51 «Байкал» (из Челябинска и Омска)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9-12</a:t>
                      </a: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Советское шоссе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2-3</a:t>
                      </a: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Академгородок (проспект Строителей)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30-40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Трасса М-52 «Чуйский тракт» (из Новосибирской области и Алтайского края, от государственной границы с Монголией)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30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3568" y="1196752"/>
          <a:ext cx="8001056" cy="3034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28"/>
                <a:gridCol w="4000528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Calibri"/>
                          <a:ea typeface="Calibri"/>
                          <a:cs typeface="Times New Roman"/>
                        </a:rPr>
                        <a:t>Наименование городского объекта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Calibri"/>
                          <a:ea typeface="Calibri"/>
                          <a:cs typeface="Times New Roman"/>
                        </a:rPr>
                        <a:t>Время следования по городу до центра» (при скорости 40-45 км/ час), минуты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Ордынское шоссе (дачи, места массового отдыха, пос. Верх- Тула, пос. Ярково)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5-7 </a:t>
                      </a: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К-17р (Камень-на-Оби)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7-10 </a:t>
                      </a: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Димитровский мост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15-20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Октябрьский (Коммунальный) мост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10-15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Новосибирский речной порт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25-30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Вокзал «Новосибирск-Главный»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20-30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Красный проспект (Автовокзал)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20-30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-1308100" y="298450"/>
            <a:ext cx="1143000" cy="657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365104"/>
            <a:ext cx="80648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Выгодное внешнее окружение торгового центра и благоприятные транспортные возможности ул. Петухова</a:t>
            </a:r>
            <a:r>
              <a:rPr lang="ru-RU" sz="1400" dirty="0" smtClean="0"/>
              <a:t> многократно повышают привлекательность данного объекта коммерческой недвижимости среди инвесторов, клиентов и арендаторов, а потенциальным покупателям и персоналу дают возможность легко добраться как пешком, так и на общественном и личной транспорте.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хема надземного подземного транспор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5927279" cy="38884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16216" y="1124744"/>
            <a:ext cx="23762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Общественный транспорт</a:t>
            </a:r>
            <a:endParaRPr lang="ru-RU" sz="1400" dirty="0" smtClean="0"/>
          </a:p>
          <a:p>
            <a:pPr algn="just"/>
            <a:r>
              <a:rPr lang="ru-RU" sz="1400" dirty="0" smtClean="0"/>
              <a:t>Сейчас </a:t>
            </a:r>
            <a:r>
              <a:rPr lang="ru-RU" sz="1400" dirty="0" err="1" smtClean="0"/>
              <a:t>Затулинский</a:t>
            </a:r>
            <a:r>
              <a:rPr lang="ru-RU" sz="1400" dirty="0" smtClean="0"/>
              <a:t>  </a:t>
            </a:r>
            <a:r>
              <a:rPr lang="ru-RU" sz="1400" dirty="0" err="1" smtClean="0"/>
              <a:t>жилмассив</a:t>
            </a:r>
            <a:r>
              <a:rPr lang="ru-RU" sz="1400" dirty="0" smtClean="0"/>
              <a:t> </a:t>
            </a:r>
            <a:r>
              <a:rPr lang="ru-RU" sz="1400" dirty="0" err="1" smtClean="0"/>
              <a:t>являтся</a:t>
            </a:r>
            <a:r>
              <a:rPr lang="ru-RU" sz="1400" dirty="0" smtClean="0"/>
              <a:t> конечным пунктом 15-ти маршрутов, а также 15 маршрутов проходят  по улице Петухова. Конечная остановка — «Полевая», за ней находится место отстоя транспорта. По улице Петухова находятся следующие остановки: «площадь Кирова», «Бульвар», «Кировский универмаг», «Весенняя», «улица Петухова». Всего 14 остановочных пунктов.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041538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Маршруты общественного транспорта</a:t>
            </a:r>
          </a:p>
          <a:p>
            <a:pPr lvl="0"/>
            <a:r>
              <a:rPr lang="ru-RU" sz="1400" dirty="0" smtClean="0"/>
              <a:t>Трамвай: № 18;</a:t>
            </a:r>
          </a:p>
          <a:p>
            <a:pPr lvl="0"/>
            <a:r>
              <a:rPr lang="ru-RU" sz="1400" dirty="0" smtClean="0"/>
              <a:t>Троллейбус: № 4, 8, 26;</a:t>
            </a:r>
          </a:p>
          <a:p>
            <a:pPr lvl="0"/>
            <a:r>
              <a:rPr lang="ru-RU" sz="1400" dirty="0" smtClean="0"/>
              <a:t>Маршрутное такси: № 29, 29а, 54, 1021, 1040;</a:t>
            </a:r>
          </a:p>
          <a:p>
            <a:pPr lvl="0"/>
            <a:r>
              <a:rPr lang="ru-RU" sz="1400" dirty="0" smtClean="0"/>
              <a:t>Автобус: № 56, 115в, 202, 205, 206, 212, 227, 1004, 1060, 1109, 1201, 1204, 1260, 1264, 1324, 1331, 1745.</a:t>
            </a:r>
          </a:p>
          <a:p>
            <a:endParaRPr lang="ru-RU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65868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27584" y="980728"/>
          <a:ext cx="7488832" cy="5642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8832"/>
              </a:tblGrid>
              <a:tr h="313447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lvl="0" rtl="0"/>
                      <a:r>
                        <a:rPr lang="ru-RU" sz="1400" dirty="0" smtClean="0"/>
                        <a:t>1.	Основные технико-экономические показатели</a:t>
                      </a:r>
                      <a:endParaRPr lang="ru-RU" sz="1400" dirty="0"/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lvl="0" rtl="0"/>
                      <a:r>
                        <a:rPr lang="ru-RU" sz="1400" dirty="0" smtClean="0"/>
                        <a:t>2.	Анализ региона</a:t>
                      </a:r>
                      <a:endParaRPr lang="ru-RU" sz="1400" dirty="0"/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3.	Инвестиционные показатели</a:t>
                      </a:r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4.	Концепция объекта и основные характеристики</a:t>
                      </a:r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5.	Рыночное</a:t>
                      </a:r>
                      <a:r>
                        <a:rPr lang="ru-RU" sz="1400" baseline="0" dirty="0" smtClean="0"/>
                        <a:t> позиционирование</a:t>
                      </a:r>
                      <a:endParaRPr lang="ru-RU" sz="1400" dirty="0" smtClean="0"/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6.	Ситуационный план</a:t>
                      </a:r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lvl="0"/>
                      <a:r>
                        <a:rPr lang="ru-RU" sz="1400" dirty="0" smtClean="0"/>
                        <a:t>7.	Анализ местоположения</a:t>
                      </a:r>
                      <a:endParaRPr lang="ru-RU" sz="1400" dirty="0"/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8.	Транспортная схема</a:t>
                      </a:r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9.	Конкурентное окружение</a:t>
                      </a:r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10.	Рыночное зонирование</a:t>
                      </a:r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11.	Прилегающие жилые массивы</a:t>
                      </a:r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12.	Перспективные жилые массивы</a:t>
                      </a:r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13.	План  1  этажа</a:t>
                      </a:r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14.	План  2  этажа</a:t>
                      </a:r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15.	План  3  этажа</a:t>
                      </a:r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16.	План  4  этажа</a:t>
                      </a:r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17.                Общий виды.</a:t>
                      </a:r>
                      <a:r>
                        <a:rPr lang="ru-RU" sz="1400" baseline="0" dirty="0" smtClean="0"/>
                        <a:t> Интерьеры.</a:t>
                      </a:r>
                      <a:endParaRPr lang="ru-RU" sz="14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960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Конкурентное окружение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NSK-tor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1560" y="1412776"/>
            <a:ext cx="7786742" cy="5031517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143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Рыночное зонирование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1484784"/>
            <a:ext cx="403719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В территорию рыночной зоны первого уровня были включены здания многоэтажного жилого сектора при условии выполнения любого из нижеследующих критериев:</a:t>
            </a:r>
          </a:p>
          <a:p>
            <a:pPr lvl="0" algn="just"/>
            <a:r>
              <a:rPr lang="ru-RU" sz="1400" dirty="0" smtClean="0"/>
              <a:t>-расположение не далее 3 км.;</a:t>
            </a:r>
          </a:p>
          <a:p>
            <a:pPr lvl="0" algn="just"/>
            <a:r>
              <a:rPr lang="ru-RU" sz="1400" dirty="0" smtClean="0"/>
              <a:t>-наличие прямого наземного транспорта со временем поездки не более 15 минут;</a:t>
            </a:r>
          </a:p>
          <a:p>
            <a:pPr lvl="0" algn="just"/>
            <a:r>
              <a:rPr lang="ru-RU" sz="1400" dirty="0" smtClean="0"/>
              <a:t>-отсутствие в зоне сопоставимых торговых центров (без учета продуктовых сетей и супермаркетов)</a:t>
            </a:r>
          </a:p>
          <a:p>
            <a:pPr lvl="0" algn="just"/>
            <a:r>
              <a:rPr lang="ru-RU" sz="1400" dirty="0" smtClean="0"/>
              <a:t>В территорию рыночной зоны второго уровня были включены здания частного жилого сектора г. Новосибирска, а также территории многоэтажного жилого сектора при условии выполнения любого из нижеследующих критериев:</a:t>
            </a:r>
          </a:p>
          <a:p>
            <a:pPr lvl="0" algn="just"/>
            <a:r>
              <a:rPr lang="ru-RU" sz="1400" dirty="0" smtClean="0"/>
              <a:t>-наличие прямого наземного транспорта со временем поездки не более 1 часа;</a:t>
            </a:r>
          </a:p>
          <a:p>
            <a:pPr lvl="0" algn="just"/>
            <a:r>
              <a:rPr lang="ru-RU" sz="1400" dirty="0" smtClean="0"/>
              <a:t>-наличие прямого наземного транспорта до остановки метро со временем поездки не более 40 минут.</a:t>
            </a:r>
            <a:endParaRPr lang="ru-RU" sz="1400" dirty="0"/>
          </a:p>
        </p:txBody>
      </p:sp>
      <p:sp>
        <p:nvSpPr>
          <p:cNvPr id="34825" name="AutoShape 9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4" name="AutoShape 8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3" name="AutoShape 7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1" name="AutoShape 5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19" name="AutoShape 3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18" name="AutoShape 2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17" name="AutoShape 1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NSK-зоны 2007"/>
          <p:cNvPicPr>
            <a:picLocks noChangeAspect="1" noChangeArrowheads="1"/>
          </p:cNvPicPr>
          <p:nvPr/>
        </p:nvPicPr>
        <p:blipFill>
          <a:blip r:embed="rId2" cstate="print"/>
          <a:srcRect l="6200" r="15154"/>
          <a:stretch>
            <a:fillRect/>
          </a:stretch>
        </p:blipFill>
        <p:spPr bwMode="auto">
          <a:xfrm>
            <a:off x="415983" y="1556792"/>
            <a:ext cx="4372041" cy="43924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67543" y="1052736"/>
          <a:ext cx="8280920" cy="418138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186766"/>
                <a:gridCol w="850027"/>
                <a:gridCol w="1233912"/>
                <a:gridCol w="1132946"/>
                <a:gridCol w="1489117"/>
                <a:gridCol w="1388152"/>
              </a:tblGrid>
              <a:tr h="31039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Район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Населен. тыс. чел.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</a:rPr>
                        <a:t>Рыночные зоны</a:t>
                      </a:r>
                      <a:endParaRPr lang="ru-RU" sz="14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</a:rPr>
                        <a:t>В % от района</a:t>
                      </a:r>
                      <a:endParaRPr lang="ru-RU" sz="14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</a:rPr>
                        <a:t>В тыс.чел</a:t>
                      </a:r>
                      <a:endParaRPr lang="ru-RU" sz="14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5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Рын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. зона 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Рын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. зона 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Рын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. зона 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Рын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. зона 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</a:tr>
              <a:tr h="375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Ленинский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273,2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30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70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82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191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55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Центральный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73,3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30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22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0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Кировский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161,4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80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20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129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32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0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Железнодорожный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63,3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30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0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Октябрьский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151,6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30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45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0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/>
                        <a:t>Заельцовский</a:t>
                      </a:r>
                      <a:r>
                        <a:rPr lang="ru-RU" sz="1200" dirty="0"/>
                        <a:t>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142,4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0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Дзержинский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157,8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0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/>
                        <a:t>Краснообск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80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20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0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Советский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130,9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40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52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1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ВСЕГО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1 420,20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211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/>
                        <a:t>394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4825" name="AutoShape 9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4" name="AutoShape 8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3" name="AutoShape 7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1" name="AutoShape 5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19" name="AutoShape 3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18" name="AutoShape 2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17" name="AutoShape 1"/>
          <p:cNvSpPr>
            <a:spLocks noChangeAspect="1" noChangeArrowheads="1"/>
          </p:cNvSpPr>
          <p:nvPr/>
        </p:nvSpPr>
        <p:spPr bwMode="auto">
          <a:xfrm>
            <a:off x="0" y="0"/>
            <a:ext cx="85725" cy="85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95536" y="5301208"/>
            <a:ext cx="84969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В результате в рыночную зону первого уровня вошли в большей части Кировский 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п.Краснообск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и часть  Ленинского районов. Размер рыночной зоны составил около 211 тыс. чел. В рыночную зону второго уровня вошли Кировский , Ленинский , а также частично Октябрьский, Центральный, и Советский районы . Размер рыночной зоны составил около 394 тыс. чел.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Таким образом потенциальная рыночная зона составляет (с учетом принятого для зоны №2 коэффициента 0,3) 211 + 118 ≈ 329 тыс. человек.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143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Прилегающие жилые массивы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1412776"/>
            <a:ext cx="45365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/>
              <a:t>Жилмассив</a:t>
            </a:r>
            <a:r>
              <a:rPr lang="ru-RU" sz="1400" b="1" dirty="0" smtClean="0"/>
              <a:t> «</a:t>
            </a:r>
            <a:r>
              <a:rPr lang="ru-RU" sz="1400" b="1" dirty="0" err="1" smtClean="0"/>
              <a:t>Затулинский</a:t>
            </a:r>
            <a:r>
              <a:rPr lang="ru-RU" sz="1400" b="1" dirty="0" smtClean="0"/>
              <a:t>»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Численность населения: около 100 000 человек</a:t>
            </a:r>
          </a:p>
          <a:p>
            <a:pPr algn="just"/>
            <a:r>
              <a:rPr lang="ru-RU" sz="1400" dirty="0" smtClean="0"/>
              <a:t>Доля населения – около 7% населения г. Новосибирска</a:t>
            </a:r>
          </a:p>
          <a:p>
            <a:pPr algn="just"/>
            <a:r>
              <a:rPr lang="ru-RU" sz="1400" dirty="0" smtClean="0"/>
              <a:t>Пешеходная доступность ТЦ – 10-15 минут пешком из центра района</a:t>
            </a:r>
          </a:p>
          <a:p>
            <a:pPr algn="just"/>
            <a:r>
              <a:rPr lang="ru-RU" sz="1400" b="1" dirty="0" smtClean="0"/>
              <a:t>Транспортная доступность</a:t>
            </a:r>
          </a:p>
          <a:p>
            <a:pPr algn="just"/>
            <a:r>
              <a:rPr lang="ru-RU" sz="1400" dirty="0" smtClean="0"/>
              <a:t>Автобусные маршруты №№ 202,205,206,212,227,1109,1264 позволяют добраться в любую точку города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4077072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 smtClean="0"/>
              <a:t>Жилмассив</a:t>
            </a:r>
            <a:r>
              <a:rPr lang="ru-RU" sz="1400" b="1" dirty="0" smtClean="0"/>
              <a:t> «</a:t>
            </a:r>
            <a:r>
              <a:rPr lang="ru-RU" sz="1400" b="1" dirty="0" err="1" smtClean="0"/>
              <a:t>Северо-Чемской</a:t>
            </a:r>
            <a:r>
              <a:rPr lang="ru-RU" sz="1400" b="1" dirty="0" smtClean="0"/>
              <a:t>»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Численность населения: около 60 000 человек</a:t>
            </a:r>
          </a:p>
          <a:p>
            <a:pPr algn="just"/>
            <a:r>
              <a:rPr lang="ru-RU" sz="1400" dirty="0" smtClean="0"/>
              <a:t>Доля населения – около 4% населения г. Новосибирска</a:t>
            </a:r>
          </a:p>
          <a:p>
            <a:pPr algn="just"/>
            <a:r>
              <a:rPr lang="ru-RU" sz="1400" dirty="0" smtClean="0"/>
              <a:t>Транспортная доступность до ТЦ– 10-15 минут из центра района</a:t>
            </a:r>
          </a:p>
          <a:p>
            <a:pPr algn="just"/>
            <a:r>
              <a:rPr lang="ru-RU" sz="1400" b="1" dirty="0" smtClean="0"/>
              <a:t>Транспортная доступность</a:t>
            </a:r>
          </a:p>
          <a:p>
            <a:pPr algn="just"/>
            <a:r>
              <a:rPr lang="ru-RU" sz="1400" dirty="0" smtClean="0"/>
              <a:t>Пять автобусных маршрутов позволяют добраться в любую точку города</a:t>
            </a:r>
            <a:endParaRPr lang="ru-RU" sz="1400" dirty="0"/>
          </a:p>
        </p:txBody>
      </p:sp>
      <p:pic>
        <p:nvPicPr>
          <p:cNvPr id="20481" name="Picture 1" descr="C:\Users\Александр\Desktop\2290166_Param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412777"/>
            <a:ext cx="3600399" cy="2371120"/>
          </a:xfrm>
          <a:prstGeom prst="rect">
            <a:avLst/>
          </a:prstGeom>
          <a:noFill/>
        </p:spPr>
      </p:pic>
      <p:pic>
        <p:nvPicPr>
          <p:cNvPr id="1026" name="Picture 2" descr="C:\Users\Александр\Desktop\4980_3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933056"/>
            <a:ext cx="3684690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7960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Перспективные жилые массивы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1428736"/>
            <a:ext cx="374441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Территория Кировского района города Новосибирска в ближайшем будущем станет самой большой строительной площадкой крупнейшего мегаполиса Сибири. Согласно генеральному плану развития города Новосибирска, намечены для освоения перспективные </a:t>
            </a:r>
            <a:r>
              <a:rPr lang="ru-RU" sz="1400" dirty="0" err="1" smtClean="0"/>
              <a:t>жилмассивы</a:t>
            </a:r>
            <a:r>
              <a:rPr lang="ru-RU" sz="1400" dirty="0" smtClean="0"/>
              <a:t>: </a:t>
            </a:r>
            <a:r>
              <a:rPr lang="ru-RU" sz="1400" dirty="0" err="1" smtClean="0"/>
              <a:t>Акатуйский</a:t>
            </a:r>
            <a:r>
              <a:rPr lang="ru-RU" sz="1400" dirty="0" smtClean="0"/>
              <a:t> и </a:t>
            </a:r>
            <a:r>
              <a:rPr lang="ru-RU" sz="1400" dirty="0" err="1" smtClean="0"/>
              <a:t>Южно-Чемской</a:t>
            </a:r>
            <a:r>
              <a:rPr lang="ru-RU" sz="1400" dirty="0" smtClean="0"/>
              <a:t>. Запланированный объем ввода жилой площади составит 220 тыс. кв. м в </a:t>
            </a:r>
            <a:r>
              <a:rPr lang="ru-RU" sz="1400" dirty="0" err="1" smtClean="0"/>
              <a:t>Акатуйском</a:t>
            </a:r>
            <a:r>
              <a:rPr lang="ru-RU" sz="1400" dirty="0" smtClean="0"/>
              <a:t> и более 1,5 млн. кв. м - в </a:t>
            </a:r>
            <a:r>
              <a:rPr lang="ru-RU" sz="1400" dirty="0" err="1" smtClean="0"/>
              <a:t>Южно-Чемском</a:t>
            </a:r>
            <a:r>
              <a:rPr lang="ru-RU" sz="1400" dirty="0" smtClean="0"/>
              <a:t> </a:t>
            </a:r>
            <a:r>
              <a:rPr lang="ru-RU" sz="1400" dirty="0" err="1" smtClean="0"/>
              <a:t>жилмассивах</a:t>
            </a:r>
            <a:r>
              <a:rPr lang="ru-RU" sz="1400" dirty="0" smtClean="0"/>
              <a:t>. И, конечно, будет продолжено строительство на свободных площадках в существующих </a:t>
            </a:r>
            <a:r>
              <a:rPr lang="ru-RU" sz="1400" dirty="0" err="1" smtClean="0"/>
              <a:t>Затулинском</a:t>
            </a:r>
            <a:r>
              <a:rPr lang="ru-RU" sz="1400" dirty="0" smtClean="0"/>
              <a:t> и </a:t>
            </a:r>
            <a:r>
              <a:rPr lang="ru-RU" sz="1400" dirty="0" err="1" smtClean="0"/>
              <a:t>Северо-Чемском</a:t>
            </a:r>
            <a:r>
              <a:rPr lang="ru-RU" sz="1400" dirty="0" smtClean="0"/>
              <a:t> массивах. В дальнейшем предполагается обустройство трасс скоростного трамвая по ул. </a:t>
            </a:r>
            <a:r>
              <a:rPr lang="ru-RU" sz="1400" dirty="0" err="1" smtClean="0"/>
              <a:t>Прокопьевской</a:t>
            </a:r>
            <a:r>
              <a:rPr lang="ru-RU" sz="1400" dirty="0" smtClean="0"/>
              <a:t> и линии метрополитена с северо-запада на юг в центральной части микрорайона.</a:t>
            </a:r>
            <a:endParaRPr lang="ru-RU" sz="1400" dirty="0"/>
          </a:p>
        </p:txBody>
      </p:sp>
      <p:pic>
        <p:nvPicPr>
          <p:cNvPr id="7" name="Рисунок 6" descr="b1253e35aea2bbf804b025745366b4f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4240864" cy="2409582"/>
          </a:xfrm>
          <a:prstGeom prst="rect">
            <a:avLst/>
          </a:prstGeom>
        </p:spPr>
      </p:pic>
      <p:pic>
        <p:nvPicPr>
          <p:cNvPr id="9" name="Рисунок 8" descr="de33ed3d93d2955437109553616b45b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933056"/>
            <a:ext cx="4219851" cy="245340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960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Торговый центр				1 этаж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Users\Алексей\Desktop\Рабочий стол\Петухова\1 этаж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8424936" cy="2701099"/>
          </a:xfrm>
          <a:prstGeom prst="rect">
            <a:avLst/>
          </a:prstGeom>
          <a:noFill/>
        </p:spPr>
      </p:pic>
      <p:pic>
        <p:nvPicPr>
          <p:cNvPr id="3076" name="Picture 4" descr="C:\Users\Алексей\Desktop\Рабочий стол\Петухова\1 этаж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8352928" cy="24147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960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Торговый центр				2 этаж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Алексей\Desktop\Рабочий стол\Петухова\1 этаж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25496"/>
            <a:ext cx="8496944" cy="2803328"/>
          </a:xfrm>
          <a:prstGeom prst="rect">
            <a:avLst/>
          </a:prstGeom>
          <a:noFill/>
        </p:spPr>
      </p:pic>
      <p:pic>
        <p:nvPicPr>
          <p:cNvPr id="5" name="Содержимое 3" descr="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556792"/>
            <a:ext cx="8014123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960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 Торговый центр				3 этаж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12776"/>
            <a:ext cx="8190461" cy="2357454"/>
          </a:xfrm>
        </p:spPr>
      </p:pic>
      <p:pic>
        <p:nvPicPr>
          <p:cNvPr id="5122" name="Picture 2" descr="C:\Users\Алексей\Desktop\Рабочий стол\Петухова\1 этаж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861048"/>
            <a:ext cx="8431704" cy="27251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960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 Торговый центр				4 этаж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3" descr="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8208912" cy="2318572"/>
          </a:xfrm>
          <a:prstGeom prst="rect">
            <a:avLst/>
          </a:prstGeom>
        </p:spPr>
      </p:pic>
      <p:pic>
        <p:nvPicPr>
          <p:cNvPr id="6146" name="Picture 2" descr="C:\Users\Алексей\Desktop\Рабочий стол\Петухова\1 этаж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61048"/>
            <a:ext cx="8449848" cy="2732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960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Содержимое 5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836" b="8267"/>
          <a:stretch>
            <a:fillRect/>
          </a:stretch>
        </p:blipFill>
        <p:spPr>
          <a:xfrm>
            <a:off x="899592" y="1412776"/>
            <a:ext cx="7272808" cy="484894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39552" y="723880"/>
            <a:ext cx="8342482" cy="61688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17. Торговый центр			    Общий вид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42918"/>
            <a:ext cx="8820472" cy="571504"/>
          </a:xfrm>
        </p:spPr>
        <p:txBody>
          <a:bodyPr>
            <a:no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Основные технико-экономические показатели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1285860"/>
          <a:ext cx="4857752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  <a:gridCol w="1785918"/>
              </a:tblGrid>
              <a:tr h="285752">
                <a:tc gridSpan="2">
                  <a:txBody>
                    <a:bodyPr/>
                    <a:lstStyle/>
                    <a:p>
                      <a:pPr algn="ctr"/>
                      <a:r>
                        <a:rPr lang="ru-RU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Основные</a:t>
                      </a:r>
                      <a:r>
                        <a:rPr lang="ru-RU" b="0" cap="none" spc="0" baseline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показатели</a:t>
                      </a:r>
                      <a:endParaRPr lang="ru-RU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Площадь земельного участка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0,74 га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Площадь застройки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7 339 кв.м.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Общая площадь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15 607 кв.м.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Торговые площади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10 788 кв.м.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Вспомогательные помещения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/>
                        <a:t>4819 кв.м.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Этажность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 этажа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Парковка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400 м/мест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а.jpg"/>
          <p:cNvPicPr>
            <a:picLocks noChangeAspect="1"/>
          </p:cNvPicPr>
          <p:nvPr/>
        </p:nvPicPr>
        <p:blipFill>
          <a:blip r:embed="rId2" cstate="print"/>
          <a:srcRect t="19999" r="12143" b="31429"/>
          <a:stretch>
            <a:fillRect/>
          </a:stretch>
        </p:blipFill>
        <p:spPr>
          <a:xfrm>
            <a:off x="142844" y="4071942"/>
            <a:ext cx="4857784" cy="2387229"/>
          </a:xfrm>
          <a:prstGeom prst="rect">
            <a:avLst/>
          </a:prstGeom>
        </p:spPr>
      </p:pic>
      <p:graphicFrame>
        <p:nvGraphicFramePr>
          <p:cNvPr id="8" name="Содержимое 4"/>
          <p:cNvGraphicFramePr>
            <a:graphicFrameLocks/>
          </p:cNvGraphicFramePr>
          <p:nvPr/>
        </p:nvGraphicFramePr>
        <p:xfrm>
          <a:off x="5072066" y="1285860"/>
          <a:ext cx="392909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292"/>
                <a:gridCol w="1217798"/>
              </a:tblGrid>
              <a:tr h="285752">
                <a:tc gridSpan="2"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effectLst/>
                        </a:rPr>
                        <a:t>Общая площадь ТЦ</a:t>
                      </a:r>
                      <a:endParaRPr lang="ru-RU" b="0" dirty="0">
                        <a:effectLst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этаж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2 930 кв.м.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 этаж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3 595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кв.м.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 этаж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3 650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кв.м.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 этаж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3 650 кв.м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Технический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ru-RU" sz="1600" baseline="0" dirty="0" smtClean="0"/>
                        <a:t>этаж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1782</a:t>
                      </a:r>
                      <a:r>
                        <a:rPr lang="ru-RU" sz="1600" baseline="0" dirty="0" smtClean="0"/>
                        <a:t> кв.м.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Итого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15 607 кв.м.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Содержимое 4"/>
          <p:cNvGraphicFramePr>
            <a:graphicFrameLocks/>
          </p:cNvGraphicFramePr>
          <p:nvPr/>
        </p:nvGraphicFramePr>
        <p:xfrm>
          <a:off x="5072066" y="4071942"/>
          <a:ext cx="392909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292"/>
                <a:gridCol w="1217798"/>
              </a:tblGrid>
              <a:tr h="285752">
                <a:tc gridSpan="2"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effectLst/>
                        </a:rPr>
                        <a:t>Арендопригодная площадь ТЦ</a:t>
                      </a:r>
                      <a:endParaRPr lang="ru-RU" b="0" dirty="0">
                        <a:effectLst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этаж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/>
                        <a:t>1556  </a:t>
                      </a:r>
                      <a:r>
                        <a:rPr lang="ru-RU" sz="1600" dirty="0" smtClean="0"/>
                        <a:t>кв.м.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 этаж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/>
                        <a:t>3417 </a:t>
                      </a:r>
                      <a:r>
                        <a:rPr lang="ru-RU" sz="1600" dirty="0" smtClean="0"/>
                        <a:t>кв.м.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 этаж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3 474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кв.м.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 этаж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3 474 кв.м.</a:t>
                      </a:r>
                      <a:endParaRPr lang="ru-RU" sz="1600" dirty="0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Итого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11921 кв.м.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52434" y="723880"/>
            <a:ext cx="8229600" cy="79608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Содержимое 3" descr="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874" b="12182"/>
          <a:stretch>
            <a:fillRect/>
          </a:stretch>
        </p:blipFill>
        <p:spPr>
          <a:xfrm>
            <a:off x="827584" y="1412776"/>
            <a:ext cx="7560840" cy="436197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723880"/>
            <a:ext cx="8342482" cy="61688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Общий вид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52434" y="723880"/>
            <a:ext cx="8229600" cy="79608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723880"/>
            <a:ext cx="8342482" cy="61688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Общий вид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\\NNN\shared\Петух 3\г.jpg"/>
          <p:cNvPicPr>
            <a:picLocks noChangeAspect="1" noChangeArrowheads="1"/>
          </p:cNvPicPr>
          <p:nvPr/>
        </p:nvPicPr>
        <p:blipFill>
          <a:blip r:embed="rId2" cstate="print"/>
          <a:srcRect t="22289" r="15223" b="37909"/>
          <a:stretch>
            <a:fillRect/>
          </a:stretch>
        </p:blipFill>
        <p:spPr bwMode="auto">
          <a:xfrm>
            <a:off x="826925" y="1340768"/>
            <a:ext cx="7273467" cy="2561080"/>
          </a:xfrm>
          <a:prstGeom prst="rect">
            <a:avLst/>
          </a:prstGeom>
          <a:noFill/>
        </p:spPr>
      </p:pic>
      <p:pic>
        <p:nvPicPr>
          <p:cNvPr id="7171" name="Picture 3" descr="\\NNN\shared\Алексей\Петухова  ФАС Союз Лента\Визуализация\3.jpg"/>
          <p:cNvPicPr>
            <a:picLocks noChangeAspect="1" noChangeArrowheads="1"/>
          </p:cNvPicPr>
          <p:nvPr/>
        </p:nvPicPr>
        <p:blipFill>
          <a:blip r:embed="rId3" cstate="print"/>
          <a:srcRect l="1238" t="12601" r="2079" b="47794"/>
          <a:stretch>
            <a:fillRect/>
          </a:stretch>
        </p:blipFill>
        <p:spPr bwMode="auto">
          <a:xfrm>
            <a:off x="827584" y="4005064"/>
            <a:ext cx="7272808" cy="2234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52434" y="723880"/>
            <a:ext cx="8229600" cy="79608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723880"/>
            <a:ext cx="8342482" cy="61688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Общий вид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Александр\Desktop\Времянка\41 ночь._Tempor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553805" cy="2304256"/>
          </a:xfrm>
          <a:prstGeom prst="rect">
            <a:avLst/>
          </a:prstGeom>
          <a:noFill/>
        </p:spPr>
      </p:pic>
      <p:pic>
        <p:nvPicPr>
          <p:cNvPr id="1028" name="Picture 4" descr="C:\Users\Александр\Desktop\Времянка\3._Tempor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17031"/>
            <a:ext cx="8496944" cy="2846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960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  Интерьеры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412776"/>
            <a:ext cx="3221123" cy="2415842"/>
          </a:xfrm>
        </p:spPr>
      </p:pic>
      <p:pic>
        <p:nvPicPr>
          <p:cNvPr id="4" name="Содержимое 5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7542" y="1412777"/>
            <a:ext cx="3264363" cy="2448272"/>
          </a:xfrm>
          <a:prstGeom prst="rect">
            <a:avLst/>
          </a:prstGeom>
        </p:spPr>
      </p:pic>
      <p:pic>
        <p:nvPicPr>
          <p:cNvPr id="1026" name="Picture 2" descr="C:\Users\Алексей\Desktop\Рабочий стол\Петухова\Модель ВСЕ!!!!\99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005064"/>
            <a:ext cx="3240360" cy="2430270"/>
          </a:xfrm>
          <a:prstGeom prst="rect">
            <a:avLst/>
          </a:prstGeom>
          <a:noFill/>
        </p:spPr>
      </p:pic>
      <p:pic>
        <p:nvPicPr>
          <p:cNvPr id="1027" name="Picture 3" descr="C:\Users\Алексей\Desktop\Рабочий стол\Петухова\Модель ВСЕ!!!!\9996.jpg"/>
          <p:cNvPicPr>
            <a:picLocks noChangeAspect="1" noChangeArrowheads="1"/>
          </p:cNvPicPr>
          <p:nvPr/>
        </p:nvPicPr>
        <p:blipFill>
          <a:blip r:embed="rId5" cstate="print"/>
          <a:srcRect t="15058" b="6155"/>
          <a:stretch>
            <a:fillRect/>
          </a:stretch>
        </p:blipFill>
        <p:spPr bwMode="auto">
          <a:xfrm>
            <a:off x="4499992" y="4149080"/>
            <a:ext cx="3888432" cy="2297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960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Интерьеры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Содержимое 5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412776"/>
            <a:ext cx="3406558" cy="2554918"/>
          </a:xfrm>
          <a:prstGeom prst="rect">
            <a:avLst/>
          </a:prstGeom>
        </p:spPr>
      </p:pic>
      <p:pic>
        <p:nvPicPr>
          <p:cNvPr id="2050" name="Picture 2" descr="C:\Users\Алексей\Desktop\Рабочий стол\Петухова\Модель ВСЕ!!!!\ACCam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12776"/>
            <a:ext cx="3384376" cy="2538282"/>
          </a:xfrm>
          <a:prstGeom prst="rect">
            <a:avLst/>
          </a:prstGeom>
          <a:noFill/>
        </p:spPr>
      </p:pic>
      <p:pic>
        <p:nvPicPr>
          <p:cNvPr id="2052" name="Picture 4" descr="C:\Users\Алексей\Desktop\Рабочий стол\Петухова\Модель ВСЕ!!!!\ACCamera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05064"/>
            <a:ext cx="3384376" cy="2538282"/>
          </a:xfrm>
          <a:prstGeom prst="rect">
            <a:avLst/>
          </a:prstGeom>
          <a:noFill/>
        </p:spPr>
      </p:pic>
      <p:pic>
        <p:nvPicPr>
          <p:cNvPr id="2053" name="Picture 5" descr="C:\Users\Алексей\Desktop\Рабочий стол\Петухова\999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55976" y="4005064"/>
            <a:ext cx="3360374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Фотографии объекта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46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1052513"/>
            <a:ext cx="7029449" cy="527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26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966" y="908050"/>
            <a:ext cx="7222067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46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650" y="981075"/>
            <a:ext cx="71247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766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1052513"/>
            <a:ext cx="7029449" cy="527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960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Анализ региона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3372" y="1500174"/>
            <a:ext cx="47149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/>
              <a:t>Население – 1409,1 тыс. человек               (1 января 2010)</a:t>
            </a:r>
          </a:p>
          <a:p>
            <a:pPr algn="just"/>
            <a:r>
              <a:rPr lang="ru-RU" sz="1400" b="1" dirty="0" smtClean="0"/>
              <a:t>Уровень доходов – 18 068 </a:t>
            </a:r>
            <a:r>
              <a:rPr lang="ru-RU" sz="1400" b="1" dirty="0" err="1" smtClean="0"/>
              <a:t>руб</a:t>
            </a:r>
            <a:r>
              <a:rPr lang="ru-RU" sz="1400" b="1" dirty="0" smtClean="0"/>
              <a:t>/мес. на душу населения (Росстат)</a:t>
            </a:r>
          </a:p>
          <a:p>
            <a:pPr algn="just"/>
            <a:r>
              <a:rPr lang="ru-RU" sz="1400" b="1" dirty="0" smtClean="0"/>
              <a:t>Уровень доходов – 21 059 </a:t>
            </a:r>
            <a:r>
              <a:rPr lang="ru-RU" sz="1400" b="1" dirty="0" err="1" smtClean="0"/>
              <a:t>руб</a:t>
            </a:r>
            <a:r>
              <a:rPr lang="ru-RU" sz="1400" b="1" dirty="0" smtClean="0"/>
              <a:t>/</a:t>
            </a:r>
            <a:r>
              <a:rPr lang="ru-RU" sz="1400" b="1" dirty="0" err="1" smtClean="0"/>
              <a:t>мес</a:t>
            </a:r>
            <a:r>
              <a:rPr lang="ru-RU" sz="1400" b="1" dirty="0" smtClean="0"/>
              <a:t> (реальная зарплата) </a:t>
            </a:r>
          </a:p>
          <a:p>
            <a:pPr algn="just"/>
            <a:r>
              <a:rPr lang="ru-RU" sz="1400" b="1" dirty="0" smtClean="0"/>
              <a:t>Розничный товарооборот – 218,4 млрд. руб.</a:t>
            </a:r>
          </a:p>
          <a:p>
            <a:pPr algn="just"/>
            <a:r>
              <a:rPr lang="ru-RU" sz="1400" dirty="0" smtClean="0"/>
              <a:t>Новосибирск - крупное муниципальное образование в Российской Федерации, крупнейший город Сибири, административный центр Новосибирской области. В нём расположено Представительство Президента Российской Федерации в Сибирском федеральном округе. </a:t>
            </a:r>
          </a:p>
          <a:p>
            <a:pPr algn="just"/>
            <a:endParaRPr lang="ru-RU" sz="1400" dirty="0"/>
          </a:p>
        </p:txBody>
      </p:sp>
      <p:pic>
        <p:nvPicPr>
          <p:cNvPr id="6" name="Рисунок 5" descr="russia-novosibirsk-foto-goroda-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571612"/>
            <a:ext cx="3429024" cy="2857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4437112"/>
            <a:ext cx="821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Население агломерации превышает 2 млн. человек, а ее доля в валовом региональном продукте Новосибирской области превышает 3/4 и практически целиком определяет тенденции развития областной экономики.</a:t>
            </a:r>
          </a:p>
          <a:p>
            <a:pPr algn="just"/>
            <a:r>
              <a:rPr lang="ru-RU" sz="1400" dirty="0" smtClean="0"/>
              <a:t>По суммарным показателям научно-промышленного, образовательного и культурного потенциала Новосибирск прочно занимает лидирующее положение в Сибири и третье место в России после Москвы и Санкт-Петербурга. </a:t>
            </a:r>
          </a:p>
          <a:p>
            <a:pPr algn="just"/>
            <a:r>
              <a:rPr lang="ru-RU" sz="1400" dirty="0" smtClean="0"/>
              <a:t>Основу экономики Новосибирска составляют промышленность, торговля и сфера услуг, транспорт, строительство, наука и научное обслуживание.  Город успешно развивается при отсутствии в регионе крупных </a:t>
            </a:r>
            <a:r>
              <a:rPr lang="ru-RU" sz="1400" dirty="0" err="1" smtClean="0"/>
              <a:t>ресурсодобывающих</a:t>
            </a:r>
            <a:r>
              <a:rPr lang="ru-RU" sz="1400" dirty="0" smtClean="0"/>
              <a:t> предприятий, что отличает его от большинства городов Сибири.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3583" y="1196975"/>
            <a:ext cx="6836833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4005064"/>
            <a:ext cx="8568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В Новосибирске активно развивается строительство, что отражает рост инвестиционной привлекательности Новосибирска. Появляются новые крупные торговый центры, большое количество административных и офисных зданий. Создаются новые объекты производственной инфраструктуры. В жилищном строительстве согласно генплану и проектам планировки территории в Новосибирске до 2015 года имеется резерв по площадкам под комплексную застройку 10612 тыс. кв. м жилья.  </a:t>
            </a:r>
          </a:p>
          <a:p>
            <a:pPr algn="just"/>
            <a:r>
              <a:rPr lang="ru-RU" sz="1400" dirty="0" smtClean="0"/>
              <a:t>Сегодняшний Новосибирск – это крупный современный город со всеми признаками и элементами мегаполиса, с развитой инженерной инфраструктурой, транспортной сетью, включая метрополитен, коммунальным хозяйством и жилым фондом, с разветвленной сетью социальных объектов, обеспечивающих нормальную жизнедеятельность города. </a:t>
            </a:r>
            <a:endParaRPr lang="ru-RU" sz="1400" dirty="0"/>
          </a:p>
        </p:txBody>
      </p:sp>
      <p:pic>
        <p:nvPicPr>
          <p:cNvPr id="9" name="Рисунок 8" descr="http://invest.novo-sibirsk.ru/upload/content/675/city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2381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nvest.novo-sibirsk.ru/upload/content/675/majorit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2381250" cy="158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699792" y="980728"/>
            <a:ext cx="61206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Новосибирск - крупнейший транспортный узел Западной Сибири, расположенный на пересечении </a:t>
            </a:r>
            <a:r>
              <a:rPr lang="ru-RU" sz="1400" dirty="0" err="1" smtClean="0"/>
              <a:t>Западно-Сибирской</a:t>
            </a:r>
            <a:r>
              <a:rPr lang="ru-RU" sz="1400" dirty="0" smtClean="0"/>
              <a:t> железной дороги; автомобильных дорог федерального значения Челябинск – Иркутск («Байкал») и Новосибирск – Ташанта (Чуйский тракт); воздушных трасс международного, федерального и регионального значения, судоходной реки Обь. </a:t>
            </a:r>
          </a:p>
          <a:p>
            <a:pPr algn="just"/>
            <a:r>
              <a:rPr lang="ru-RU" sz="1400" dirty="0" smtClean="0"/>
              <a:t>В городе 4 железнодорожных вокзала, одна из крупнейших в России сортировочная станция "</a:t>
            </a:r>
            <a:r>
              <a:rPr lang="ru-RU" sz="1400" dirty="0" err="1" smtClean="0"/>
              <a:t>Инская</a:t>
            </a:r>
            <a:r>
              <a:rPr lang="ru-RU" sz="1400" dirty="0" smtClean="0"/>
              <a:t>«.  Реализуется проект </a:t>
            </a:r>
            <a:r>
              <a:rPr lang="ru-RU" sz="1400" dirty="0" err="1" smtClean="0"/>
              <a:t>логистического</a:t>
            </a:r>
            <a:r>
              <a:rPr lang="ru-RU" sz="1400" dirty="0" smtClean="0"/>
              <a:t> комплекса в районе аэропорта "Толмачево". </a:t>
            </a:r>
          </a:p>
          <a:p>
            <a:pPr algn="just"/>
            <a:r>
              <a:rPr lang="ru-RU" sz="1400" dirty="0" smtClean="0"/>
              <a:t>По объему грузоперевозок и торговли Новосибирск является один из крупнейших оптово-распределительных центров России. </a:t>
            </a:r>
          </a:p>
          <a:p>
            <a:pPr algn="just"/>
            <a:r>
              <a:rPr lang="ru-RU" sz="1400" dirty="0" smtClean="0"/>
              <a:t>С 2001 года Новосибирск - полноправный член международной организации Всемирная ассоциация </a:t>
            </a:r>
            <a:r>
              <a:rPr lang="ru-RU" sz="1400" dirty="0" err="1" smtClean="0"/>
              <a:t>технополисов</a:t>
            </a:r>
            <a:r>
              <a:rPr lang="ru-RU" sz="1400" dirty="0" smtClean="0"/>
              <a:t> (ВАТ) - единственный из российских городов. 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960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Инвестиционные показатели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116" y="1428736"/>
            <a:ext cx="5372080" cy="435771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 algn="just">
              <a:buNone/>
            </a:pPr>
            <a:r>
              <a:rPr lang="ru-RU" sz="1400" b="1" dirty="0" smtClean="0"/>
              <a:t>СОБСТВЕННИК:</a:t>
            </a:r>
            <a:r>
              <a:rPr lang="ru-RU" sz="1400" dirty="0" smtClean="0"/>
              <a:t> ООО «ТОРГИНМАШ»</a:t>
            </a:r>
          </a:p>
          <a:p>
            <a:pPr algn="just">
              <a:buNone/>
            </a:pPr>
            <a:r>
              <a:rPr lang="ru-RU" sz="1400" b="1" dirty="0" smtClean="0"/>
              <a:t>Адрес строительства:</a:t>
            </a:r>
            <a:r>
              <a:rPr lang="ru-RU" sz="1400" dirty="0" smtClean="0"/>
              <a:t>  </a:t>
            </a:r>
          </a:p>
          <a:p>
            <a:pPr algn="just">
              <a:buNone/>
            </a:pPr>
            <a:r>
              <a:rPr lang="ru-RU" sz="1400" dirty="0" smtClean="0"/>
              <a:t> г. Новосибирск, Кировский район, ул. Петухова</a:t>
            </a:r>
          </a:p>
          <a:p>
            <a:pPr algn="just">
              <a:buNone/>
            </a:pPr>
            <a:endParaRPr lang="ru-RU" sz="1400" dirty="0" smtClean="0"/>
          </a:p>
          <a:p>
            <a:pPr algn="just">
              <a:buNone/>
            </a:pPr>
            <a:r>
              <a:rPr lang="ru-RU" sz="1400" b="1" dirty="0" smtClean="0"/>
              <a:t>Открытие объекта:  ______  год</a:t>
            </a:r>
          </a:p>
          <a:p>
            <a:pPr algn="just">
              <a:buNone/>
            </a:pPr>
            <a:r>
              <a:rPr lang="ru-RU" sz="1400" dirty="0" smtClean="0"/>
              <a:t>Земельный участок  0.7 Га находится в аренде. </a:t>
            </a:r>
          </a:p>
          <a:p>
            <a:pPr algn="just">
              <a:buNone/>
            </a:pPr>
            <a:r>
              <a:rPr lang="ru-RU" sz="1400" dirty="0" smtClean="0"/>
              <a:t>Объект незавершенного строительства оформлен в</a:t>
            </a:r>
          </a:p>
          <a:p>
            <a:pPr algn="just">
              <a:buNone/>
            </a:pPr>
            <a:r>
              <a:rPr lang="ru-RU" sz="1400" dirty="0" smtClean="0"/>
              <a:t>собственность.</a:t>
            </a:r>
          </a:p>
          <a:p>
            <a:pPr marL="4763" indent="-4763" algn="just">
              <a:buNone/>
            </a:pPr>
            <a:r>
              <a:rPr lang="ru-RU" sz="1400" dirty="0" smtClean="0"/>
              <a:t>Стоимость строительства 370 млн.рублей</a:t>
            </a:r>
          </a:p>
          <a:p>
            <a:pPr marL="4763" indent="-4763" algn="just">
              <a:buNone/>
            </a:pPr>
            <a:r>
              <a:rPr lang="ru-RU" sz="1400" dirty="0" smtClean="0"/>
              <a:t>На настоящий момент выполнены фундаменты и 1 этаж левого крыла, а также зоны атриума.</a:t>
            </a:r>
          </a:p>
          <a:p>
            <a:pPr marL="4763" indent="-4763" algn="just">
              <a:buNone/>
            </a:pPr>
            <a:r>
              <a:rPr lang="ru-RU" sz="1400" dirty="0" smtClean="0"/>
              <a:t>Получены технические условия на электроснабжение ,газификацию, водоснабжение и </a:t>
            </a:r>
            <a:r>
              <a:rPr lang="ru-RU" sz="1400" dirty="0" err="1" smtClean="0"/>
              <a:t>канализование</a:t>
            </a:r>
            <a:r>
              <a:rPr lang="ru-RU" sz="1400" dirty="0" smtClean="0"/>
              <a:t>.</a:t>
            </a:r>
          </a:p>
          <a:p>
            <a:pPr marL="4763" indent="-4763" algn="just">
              <a:buNone/>
            </a:pPr>
            <a:r>
              <a:rPr lang="ru-RU" sz="1400" dirty="0" smtClean="0"/>
              <a:t>Ориентировочный срок окончания строительства ______ квартал ____________ года</a:t>
            </a:r>
          </a:p>
          <a:p>
            <a:pPr>
              <a:buNone/>
            </a:pPr>
            <a:endParaRPr lang="ru-RU" sz="1400" b="1" dirty="0" smtClean="0"/>
          </a:p>
          <a:p>
            <a:pPr>
              <a:buNone/>
            </a:pPr>
            <a:endParaRPr lang="ru-RU" dirty="0" smtClean="0"/>
          </a:p>
          <a:p>
            <a:pPr algn="r">
              <a:buNone/>
            </a:pPr>
            <a:endParaRPr lang="ru-RU" dirty="0" smtClean="0"/>
          </a:p>
          <a:p>
            <a:pPr algn="r">
              <a:buNone/>
            </a:pPr>
            <a:endParaRPr lang="ru-RU" dirty="0" smtClean="0"/>
          </a:p>
          <a:p>
            <a:pPr algn="r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е.jpg"/>
          <p:cNvPicPr>
            <a:picLocks noChangeAspect="1"/>
          </p:cNvPicPr>
          <p:nvPr/>
        </p:nvPicPr>
        <p:blipFill>
          <a:blip r:embed="rId2" cstate="print"/>
          <a:srcRect l="14516" t="19355" b="19354"/>
          <a:stretch>
            <a:fillRect/>
          </a:stretch>
        </p:blipFill>
        <p:spPr>
          <a:xfrm>
            <a:off x="285720" y="1500174"/>
            <a:ext cx="2984065" cy="1883730"/>
          </a:xfrm>
          <a:prstGeom prst="rect">
            <a:avLst/>
          </a:prstGeom>
        </p:spPr>
      </p:pic>
      <p:pic>
        <p:nvPicPr>
          <p:cNvPr id="9" name="Рисунок 8" descr="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71876"/>
            <a:ext cx="2881384" cy="21610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Фотографии объекта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413470"/>
            <a:ext cx="6526213" cy="489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4138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4138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28604"/>
            <a:ext cx="9649072" cy="796086"/>
          </a:xfrm>
        </p:spPr>
        <p:txBody>
          <a:bodyPr>
            <a:no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Концепция объекта и основные характеристики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3" descr="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3248478" cy="2214578"/>
          </a:xfrm>
          <a:prstGeom prst="rect">
            <a:avLst/>
          </a:prstGeom>
        </p:spPr>
      </p:pic>
      <p:pic>
        <p:nvPicPr>
          <p:cNvPr id="7" name="Содержимое 3" descr="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5373216"/>
            <a:ext cx="8014123" cy="1077074"/>
          </a:xfrm>
          <a:prstGeom prst="rect">
            <a:avLst/>
          </a:prstGeom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851920" y="1340768"/>
            <a:ext cx="504056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Проектируемый объект имеет прямоугольную форму в плане, с размерами по крайним осям 155,10х25,10 м, представляет собой четырехэтажное здание частично с цокольным этажом в осях 18-30/А-Ж и техническим этажом, расположенным над основными.  Объем здания композиционно разделен на три части. В центральной части расположен основной входной узел с атриумом и сквозными главными входами, выходящими со стороны главного фасада на существующий проезд, перпендикулярный ул. Петухова, и  со стороны противоположного фасада на гипермаркет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«Лента»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79512" y="3861048"/>
            <a:ext cx="87129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Боковые части здания располагаются симметрично относительно центральной части. Первый и цокольный этажи боковых частей здания имеют меньшую площадь, чем вышерасположенные, что обусловлено необходимостью обеспечить достаточное количество парковочных мест в границах участка. Высота цокольного этажа – 4,05 м, высота первого этажа – 2,7 м, высоты 2-4 этажей – 4,5 м, высота технического этажа – 2,4-3м, высота здания в центральной части -21,9 м, высота боковых частей – 19,5 м. Кровля плоская. Водосток – внутренний, через водоприемные воронки.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1266</TotalTime>
  <Words>2518</Words>
  <Application>Microsoft Office PowerPoint</Application>
  <PresentationFormat>Экран (4:3)</PresentationFormat>
  <Paragraphs>300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Constantia</vt:lpstr>
      <vt:lpstr>Times New Roman</vt:lpstr>
      <vt:lpstr>Wingdings 2</vt:lpstr>
      <vt:lpstr>Поток</vt:lpstr>
      <vt:lpstr>Торговый Центр  по ул. Петухова в Кировском районе города Новосибирска</vt:lpstr>
      <vt:lpstr>Содержание</vt:lpstr>
      <vt:lpstr>1. Основные технико-экономические показатели</vt:lpstr>
      <vt:lpstr>2. Анализ региона</vt:lpstr>
      <vt:lpstr>Презентация PowerPoint</vt:lpstr>
      <vt:lpstr>3. Инвестиционные показатели</vt:lpstr>
      <vt:lpstr>Фотографии объекта</vt:lpstr>
      <vt:lpstr>Презентация PowerPoint</vt:lpstr>
      <vt:lpstr>4. Концепция объекта и основные характеристики</vt:lpstr>
      <vt:lpstr>Презентация PowerPoint</vt:lpstr>
      <vt:lpstr>Презентация PowerPoint</vt:lpstr>
      <vt:lpstr>Презентация PowerPoint</vt:lpstr>
      <vt:lpstr>5. Рыночное позиционирование</vt:lpstr>
      <vt:lpstr>6. Ситуационный план</vt:lpstr>
      <vt:lpstr>7. Анализ местоположения</vt:lpstr>
      <vt:lpstr>Презентация PowerPoint</vt:lpstr>
      <vt:lpstr>8. Транспортная схема</vt:lpstr>
      <vt:lpstr>Презентация PowerPoint</vt:lpstr>
      <vt:lpstr>Презентация PowerPoint</vt:lpstr>
      <vt:lpstr>9. Конкурентное окружение</vt:lpstr>
      <vt:lpstr>10. Рыночное зонирование</vt:lpstr>
      <vt:lpstr>Презентация PowerPoint</vt:lpstr>
      <vt:lpstr>11. Прилегающие жилые массивы</vt:lpstr>
      <vt:lpstr>12. Перспективные жилые массивы</vt:lpstr>
      <vt:lpstr>13. Торговый центр    1 этаж</vt:lpstr>
      <vt:lpstr>14. Торговый центр    2 этаж</vt:lpstr>
      <vt:lpstr>15. Торговый центр    3 этаж</vt:lpstr>
      <vt:lpstr>16. Торговый центр    4 этаж</vt:lpstr>
      <vt:lpstr>  </vt:lpstr>
      <vt:lpstr>Презентация PowerPoint</vt:lpstr>
      <vt:lpstr>Презентация PowerPoint</vt:lpstr>
      <vt:lpstr>Презентация PowerPoint</vt:lpstr>
      <vt:lpstr>17.  Интерьеры</vt:lpstr>
      <vt:lpstr>Интерьеры</vt:lpstr>
      <vt:lpstr>Фотографии объекта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Kir</dc:creator>
  <cp:lastModifiedBy>Антон Воровин</cp:lastModifiedBy>
  <cp:revision>148</cp:revision>
  <dcterms:created xsi:type="dcterms:W3CDTF">2011-05-11T06:34:16Z</dcterms:created>
  <dcterms:modified xsi:type="dcterms:W3CDTF">2017-11-29T04:53:38Z</dcterms:modified>
</cp:coreProperties>
</file>